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58" r:id="rId4"/>
    <p:sldId id="257" r:id="rId5"/>
    <p:sldId id="259" r:id="rId6"/>
    <p:sldId id="266" r:id="rId7"/>
    <p:sldId id="278" r:id="rId8"/>
    <p:sldId id="285" r:id="rId9"/>
    <p:sldId id="260" r:id="rId10"/>
    <p:sldId id="261" r:id="rId11"/>
    <p:sldId id="281" r:id="rId12"/>
    <p:sldId id="282" r:id="rId13"/>
    <p:sldId id="262" r:id="rId14"/>
    <p:sldId id="263" r:id="rId15"/>
    <p:sldId id="265" r:id="rId16"/>
    <p:sldId id="268" r:id="rId17"/>
    <p:sldId id="267" r:id="rId18"/>
    <p:sldId id="269" r:id="rId19"/>
    <p:sldId id="270" r:id="rId20"/>
    <p:sldId id="272" r:id="rId21"/>
    <p:sldId id="273" r:id="rId22"/>
    <p:sldId id="274" r:id="rId23"/>
    <p:sldId id="275" r:id="rId24"/>
    <p:sldId id="280" r:id="rId25"/>
    <p:sldId id="276" r:id="rId26"/>
    <p:sldId id="283" r:id="rId27"/>
    <p:sldId id="284" r:id="rId28"/>
    <p:sldId id="287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0126CB-A39D-4170-A0A5-A6A72EB9FB9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864342-60CE-4116-8609-5975B4582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17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A88D7B-2371-49FC-8DA5-A1E37E36347B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CE8107-4724-4520-8A5D-CF0B2F6F2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89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1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51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478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82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41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83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73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34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92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477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37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514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992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241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615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24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22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838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866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096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27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65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79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06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0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63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93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79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3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73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147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53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042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23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50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57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24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5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55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3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11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33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37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7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looney@ky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284042" y="1501188"/>
            <a:ext cx="7766936" cy="164630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Specification update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20909" cy="2060718"/>
          </a:xfrm>
        </p:spPr>
        <p:txBody>
          <a:bodyPr>
            <a:normAutofit/>
          </a:bodyPr>
          <a:lstStyle/>
          <a:p>
            <a:r>
              <a:rPr lang="en-US" dirty="0" smtClean="0"/>
              <a:t>Matt Looney</a:t>
            </a:r>
          </a:p>
          <a:p>
            <a:r>
              <a:rPr lang="en-US" dirty="0" smtClean="0"/>
              <a:t>KYTC, Division of Construction</a:t>
            </a:r>
          </a:p>
          <a:p>
            <a:r>
              <a:rPr lang="en-US" dirty="0" smtClean="0"/>
              <a:t>February 6, 2018</a:t>
            </a:r>
          </a:p>
          <a:p>
            <a:endParaRPr lang="en-US" dirty="0"/>
          </a:p>
          <a:p>
            <a:r>
              <a:rPr lang="en-US" dirty="0" smtClean="0"/>
              <a:t>Matt.looney@ky.gov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105.13 (major revision)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New forms</a:t>
            </a:r>
          </a:p>
          <a:p>
            <a:pPr lvl="1"/>
            <a:r>
              <a:rPr lang="en-US" sz="2800" u="sng" dirty="0" smtClean="0"/>
              <a:t>TC 63-77</a:t>
            </a:r>
            <a:r>
              <a:rPr lang="en-US" sz="2800" dirty="0" smtClean="0"/>
              <a:t>, </a:t>
            </a:r>
            <a:r>
              <a:rPr lang="en-US" sz="2800" u="sng" dirty="0" smtClean="0"/>
              <a:t>TC 63-78 </a:t>
            </a:r>
            <a:r>
              <a:rPr lang="en-US" sz="2800" dirty="0" smtClean="0"/>
              <a:t>Notice and Acknowledgement of Potential Claim</a:t>
            </a:r>
          </a:p>
          <a:p>
            <a:r>
              <a:rPr lang="en-US" sz="2800" dirty="0" smtClean="0"/>
              <a:t>Contractor required to submit weekly documentation of all items involved with work relating to potential claim.</a:t>
            </a:r>
          </a:p>
          <a:p>
            <a:r>
              <a:rPr lang="en-US" sz="2800" dirty="0" smtClean="0"/>
              <a:t>New subsections for Claims for Extra work vs. Claims for Delays</a:t>
            </a:r>
          </a:p>
          <a:p>
            <a:endParaRPr lang="en-US" sz="2800" dirty="0" smtClean="0"/>
          </a:p>
          <a:p>
            <a:r>
              <a:rPr lang="en-US" sz="2800" dirty="0" smtClean="0"/>
              <a:t>HOLD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0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105.13 (cont.)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Extra work claims</a:t>
            </a:r>
          </a:p>
          <a:p>
            <a:pPr lvl="1"/>
            <a:r>
              <a:rPr lang="en-US" sz="2600" dirty="0" smtClean="0"/>
              <a:t>Breakdown of Recoverable vs. Non-recoverable costs</a:t>
            </a:r>
          </a:p>
          <a:p>
            <a:r>
              <a:rPr lang="en-US" sz="2800" dirty="0" smtClean="0"/>
              <a:t>Delay Claims	</a:t>
            </a:r>
          </a:p>
          <a:p>
            <a:pPr lvl="1"/>
            <a:r>
              <a:rPr lang="en-US" sz="2600" dirty="0" smtClean="0"/>
              <a:t>Details Excusable/Non-Excusable/Concurrent</a:t>
            </a:r>
          </a:p>
          <a:p>
            <a:pPr lvl="1"/>
            <a:r>
              <a:rPr lang="en-US" sz="2600" dirty="0" smtClean="0"/>
              <a:t>Details Compensable vs. Non-Compensable delays</a:t>
            </a:r>
          </a:p>
          <a:p>
            <a:pPr lvl="1"/>
            <a:r>
              <a:rPr lang="en-US" sz="2600" dirty="0" smtClean="0"/>
              <a:t>Details recoverable expenses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8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105.13 (cont.)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6996"/>
            <a:ext cx="8596668" cy="4590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Contractor must establish entitlement in the final claim submittal</a:t>
            </a:r>
          </a:p>
          <a:p>
            <a:pPr lvl="1"/>
            <a:r>
              <a:rPr lang="en-US" sz="2800" dirty="0" smtClean="0"/>
              <a:t>Must submit a narrative of the details of the claim</a:t>
            </a:r>
          </a:p>
          <a:p>
            <a:pPr lvl="1"/>
            <a:r>
              <a:rPr lang="en-US" sz="2800" dirty="0" smtClean="0"/>
              <a:t>Must submit Impact and Cost statement</a:t>
            </a:r>
            <a:endParaRPr lang="en-US" sz="2800" dirty="0"/>
          </a:p>
          <a:p>
            <a:pPr lvl="1"/>
            <a:r>
              <a:rPr lang="en-US" sz="2800" dirty="0" smtClean="0"/>
              <a:t>Must submit signed and notarized Certification of claim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369" y="5233630"/>
            <a:ext cx="2641675" cy="1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Explosives 107.11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63" y="167887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Expands greatly on existing language in Specification</a:t>
            </a:r>
          </a:p>
          <a:p>
            <a:r>
              <a:rPr lang="en-US" sz="2800" dirty="0" smtClean="0"/>
              <a:t>Adds language from special notes into the specification.</a:t>
            </a:r>
          </a:p>
          <a:p>
            <a:pPr lvl="1"/>
            <a:r>
              <a:rPr lang="en-US" sz="2600" dirty="0" smtClean="0"/>
              <a:t>No new requirements over note which was being added to all projects that required blasting.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0584" y="4856584"/>
            <a:ext cx="2001416" cy="20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5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Adjustment 109.07.02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811"/>
            <a:ext cx="8596668" cy="45805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Remove ‘Structural Category Concrete, Class A, AA, AAA, &amp; A Modified’ as adjustable items</a:t>
            </a:r>
          </a:p>
          <a:p>
            <a:r>
              <a:rPr lang="en-US" sz="2800" dirty="0" smtClean="0"/>
              <a:t>Add two words to 109.07.03</a:t>
            </a:r>
            <a:endParaRPr lang="en-US" sz="2600" dirty="0" smtClean="0"/>
          </a:p>
          <a:p>
            <a:pPr lvl="1"/>
            <a:r>
              <a:rPr lang="en-US" sz="2600" dirty="0" smtClean="0"/>
              <a:t>“Original Contract”</a:t>
            </a:r>
          </a:p>
          <a:p>
            <a:pPr lvl="1"/>
            <a:r>
              <a:rPr lang="en-US" sz="2600" dirty="0" smtClean="0"/>
              <a:t>Moving forward, it will be clarified that supplemental items will not be eligible for adjustment.  Pricing from contractor should reflect current indexes.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Demobilization Schedule 110.04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63" y="1561171"/>
            <a:ext cx="8596668" cy="4480191"/>
          </a:xfrm>
        </p:spPr>
        <p:txBody>
          <a:bodyPr>
            <a:noAutofit/>
          </a:bodyPr>
          <a:lstStyle/>
          <a:p>
            <a:r>
              <a:rPr lang="en-US" sz="2800" dirty="0" smtClean="0"/>
              <a:t>Pay </a:t>
            </a:r>
          </a:p>
          <a:p>
            <a:pPr lvl="1"/>
            <a:r>
              <a:rPr lang="en-US" sz="2800" dirty="0" smtClean="0"/>
              <a:t>25% upon Project Completion (Work Complete notice sent)</a:t>
            </a:r>
          </a:p>
          <a:p>
            <a:pPr lvl="1"/>
            <a:r>
              <a:rPr lang="en-US" sz="2800" dirty="0" smtClean="0"/>
              <a:t>50% upon Formal Acceptance</a:t>
            </a:r>
          </a:p>
          <a:p>
            <a:pPr lvl="1"/>
            <a:r>
              <a:rPr lang="en-US" sz="2800" dirty="0" smtClean="0"/>
              <a:t>Remaining 25% to be paid with final estimate</a:t>
            </a:r>
          </a:p>
          <a:p>
            <a:pPr lvl="2"/>
            <a:r>
              <a:rPr lang="en-US" sz="2800" i="1" dirty="0" smtClean="0"/>
              <a:t>Unchanged – 180 days from formal acceptance, all but $1000 can be paid on request of the contractor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8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Flashback to a simpler time…..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53" y="1270000"/>
            <a:ext cx="7145481" cy="2982085"/>
          </a:xfrm>
        </p:spPr>
      </p:pic>
      <p:sp>
        <p:nvSpPr>
          <p:cNvPr id="7" name="TextBox 6"/>
          <p:cNvSpPr txBox="1"/>
          <p:nvPr/>
        </p:nvSpPr>
        <p:spPr>
          <a:xfrm>
            <a:off x="7805854" y="5404401"/>
            <a:ext cx="3044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latin typeface="Bella Donna" panose="03000502030604030003" pitchFamily="66" charset="0"/>
              </a:rPr>
              <a:t>1994</a:t>
            </a:r>
            <a:endParaRPr lang="en-US" sz="6600" b="1" i="1" dirty="0">
              <a:latin typeface="Bella Donna" panose="030005020306040300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322" y="4352072"/>
            <a:ext cx="4065037" cy="2314582"/>
          </a:xfrm>
          <a:prstGeom prst="rect">
            <a:avLst/>
          </a:prstGeom>
        </p:spPr>
      </p:pic>
      <p:pic>
        <p:nvPicPr>
          <p:cNvPr id="8" name="Picture 7" descr="matt senior picture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3440" y="2095936"/>
            <a:ext cx="2194560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8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Asphalt Material for Tack as Pay 406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846" y="1460810"/>
            <a:ext cx="8596668" cy="4480191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Effective with Supplemental Specifications to the February 2018 letting.</a:t>
            </a:r>
          </a:p>
          <a:p>
            <a:r>
              <a:rPr lang="en-US" sz="2800" dirty="0" smtClean="0"/>
              <a:t>Weights should be taken by the contractor before and after placement of Tack.  Tickets given to inspection staff on the project.</a:t>
            </a:r>
          </a:p>
          <a:p>
            <a:r>
              <a:rPr lang="en-US" sz="2800" dirty="0" smtClean="0"/>
              <a:t>Paid in Tons</a:t>
            </a:r>
          </a:p>
          <a:p>
            <a:r>
              <a:rPr lang="en-US" sz="2800" dirty="0" smtClean="0"/>
              <a:t>Keep up with application rate during production by gauges on the distributor.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0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Microsurfacing 413 (new section)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846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Familiar requirement that had been in place previously as special note added to the contract.</a:t>
            </a:r>
          </a:p>
          <a:p>
            <a:r>
              <a:rPr lang="en-US" sz="2800" dirty="0" smtClean="0"/>
              <a:t>Section addition places requirements in as Standard Specifications.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976" y="3904504"/>
            <a:ext cx="7448938" cy="28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6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Dowel Bar and Tie Bar Placement 	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(new subject for Section 502)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Familiar requirement that had been in place previously as proposal/plan note added to the contract.</a:t>
            </a:r>
          </a:p>
          <a:p>
            <a:r>
              <a:rPr lang="en-US" sz="2800" dirty="0" smtClean="0"/>
              <a:t>Section addition places requirements in as Standard Specifications.</a:t>
            </a:r>
          </a:p>
          <a:p>
            <a:r>
              <a:rPr lang="en-US" sz="2800" i="1" dirty="0" smtClean="0"/>
              <a:t>Not specifying the 24/48/72 hour mixes, but these will likely still be used at the discretion of the contractor to accommodate traffic control.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3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Committee Chairs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222" y="1930400"/>
            <a:ext cx="8596668" cy="4537307"/>
          </a:xfrm>
        </p:spPr>
        <p:txBody>
          <a:bodyPr>
            <a:noAutofit/>
          </a:bodyPr>
          <a:lstStyle/>
          <a:p>
            <a:r>
              <a:rPr lang="en-US" sz="2800" dirty="0" smtClean="0"/>
              <a:t>100 Mark Walls</a:t>
            </a:r>
          </a:p>
          <a:p>
            <a:r>
              <a:rPr lang="en-US" sz="2800" dirty="0" smtClean="0"/>
              <a:t>200 Danny Jasper</a:t>
            </a:r>
          </a:p>
          <a:p>
            <a:r>
              <a:rPr lang="en-US" sz="2800" dirty="0" smtClean="0"/>
              <a:t>300 Austin Shields</a:t>
            </a:r>
          </a:p>
          <a:p>
            <a:r>
              <a:rPr lang="en-US" sz="2800" dirty="0" smtClean="0"/>
              <a:t>400 Vibert Forsythe</a:t>
            </a:r>
          </a:p>
          <a:p>
            <a:r>
              <a:rPr lang="en-US" sz="2800" dirty="0" smtClean="0"/>
              <a:t>500 Erika Drury and Rob Franxman</a:t>
            </a:r>
          </a:p>
          <a:p>
            <a:r>
              <a:rPr lang="en-US" sz="2800" dirty="0" smtClean="0"/>
              <a:t>600 Ryan Gossom</a:t>
            </a:r>
          </a:p>
          <a:p>
            <a:r>
              <a:rPr lang="en-US" sz="2800" dirty="0" smtClean="0"/>
              <a:t>700 Katy Stewart</a:t>
            </a:r>
          </a:p>
          <a:p>
            <a:r>
              <a:rPr lang="en-US" sz="2800" dirty="0" smtClean="0"/>
              <a:t>800 Michael Black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6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to concrete table in 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601.03.03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364059"/>
            <a:ext cx="8596668" cy="357694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Maximum allowable slump increases from 4” to 5” for Class A and Class AA concrete.</a:t>
            </a:r>
          </a:p>
          <a:p>
            <a:r>
              <a:rPr lang="en-US" sz="2800" dirty="0" smtClean="0"/>
              <a:t>Note 13 was added to the table	</a:t>
            </a:r>
          </a:p>
          <a:p>
            <a:pPr lvl="1"/>
            <a:r>
              <a:rPr lang="en-US" sz="2600" dirty="0" smtClean="0"/>
              <a:t>Requirements for consistent slump</a:t>
            </a:r>
          </a:p>
          <a:p>
            <a:pPr lvl="2"/>
            <a:r>
              <a:rPr lang="en-US" sz="2400" i="1" dirty="0" smtClean="0"/>
              <a:t>slump NOT to vary more than 2” from previous load</a:t>
            </a:r>
          </a:p>
          <a:p>
            <a:pPr lvl="1"/>
            <a:r>
              <a:rPr lang="en-US" sz="2600" dirty="0" smtClean="0"/>
              <a:t>Minimum Water/Cement ration to be set at 0.28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Bearing Piles 604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Finally removed old power formulas and other equipment requirement that had been obsolete for some time.</a:t>
            </a:r>
          </a:p>
          <a:p>
            <a:r>
              <a:rPr lang="en-US" sz="2800" dirty="0" smtClean="0"/>
              <a:t>Removed any reference to concrete piles</a:t>
            </a:r>
          </a:p>
          <a:p>
            <a:r>
              <a:rPr lang="en-US" sz="2800" dirty="0" smtClean="0"/>
              <a:t>More closely resembles the notes that have been used in structure plans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6098" y="5651819"/>
            <a:ext cx="1996068" cy="11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8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Cleaning and Painting of Steel Bridges 614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486722"/>
            <a:ext cx="8596668" cy="3454279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Updating specification to more closely match notes and requirements for these projects that have been in contracts for some time.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3837123"/>
            <a:ext cx="4642174" cy="30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4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Inlaid Pavement Markers 712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323322"/>
            <a:ext cx="8596668" cy="3617679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Rename 712 and remove ‘Raised’ from title</a:t>
            </a:r>
          </a:p>
          <a:p>
            <a:r>
              <a:rPr lang="en-US" sz="2800" i="1" dirty="0" smtClean="0"/>
              <a:t>Add information from current notes for Inlaid pavement markers to the Standard Specification.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7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Guardrail Standards 719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Changes effective 12/31/17</a:t>
            </a:r>
          </a:p>
          <a:p>
            <a:r>
              <a:rPr lang="en-US" sz="2800" dirty="0" smtClean="0"/>
              <a:t>January 2018 Supplemental</a:t>
            </a:r>
          </a:p>
          <a:p>
            <a:pPr lvl="1"/>
            <a:r>
              <a:rPr lang="en-US" sz="2800" dirty="0" smtClean="0"/>
              <a:t>31” mounting height</a:t>
            </a:r>
          </a:p>
          <a:p>
            <a:pPr lvl="1"/>
            <a:r>
              <a:rPr lang="en-US" sz="2800" dirty="0" smtClean="0"/>
              <a:t>Mid-span splice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Crash Cushions 725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090057"/>
            <a:ext cx="8596668" cy="3489649"/>
          </a:xfrm>
        </p:spPr>
        <p:txBody>
          <a:bodyPr>
            <a:noAutofit/>
          </a:bodyPr>
          <a:lstStyle/>
          <a:p>
            <a:r>
              <a:rPr lang="en-US" sz="2800" dirty="0" smtClean="0"/>
              <a:t>Removed the systems called out by name from the Specifications.  </a:t>
            </a:r>
          </a:p>
          <a:p>
            <a:r>
              <a:rPr lang="en-US" sz="2800" dirty="0" smtClean="0"/>
              <a:t>Reference to Standard Drawings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3829" y="5062647"/>
            <a:ext cx="1524000" cy="17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9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 and Pipe Arches 810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Pipes greater than 30” in diameter must have identifying stencil</a:t>
            </a:r>
          </a:p>
          <a:p>
            <a:pPr lvl="1"/>
            <a:r>
              <a:rPr lang="en-US" sz="2800" dirty="0" smtClean="0"/>
              <a:t>Inside wall of pipe</a:t>
            </a:r>
          </a:p>
          <a:p>
            <a:pPr lvl="1"/>
            <a:r>
              <a:rPr lang="en-US" sz="2800" dirty="0" smtClean="0"/>
              <a:t>3” stencil size</a:t>
            </a:r>
          </a:p>
          <a:p>
            <a:pPr lvl="1"/>
            <a:r>
              <a:rPr lang="en-US" sz="2800" dirty="0" smtClean="0"/>
              <a:t>Must identify class of pipe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356" y="4061268"/>
            <a:ext cx="4205676" cy="2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5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800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Numerous changes and updates </a:t>
            </a:r>
          </a:p>
          <a:p>
            <a:r>
              <a:rPr lang="en-US" sz="2800" dirty="0" smtClean="0"/>
              <a:t>Contact me if you would like access to a copy of the latest Draft version of the updates.</a:t>
            </a:r>
          </a:p>
          <a:p>
            <a:r>
              <a:rPr lang="en-US" sz="2800" dirty="0" smtClean="0">
                <a:hlinkClick r:id="rId3"/>
              </a:rPr>
              <a:t>Matt.looney@ky.gov</a:t>
            </a:r>
            <a:endParaRPr lang="en-US" sz="2800" dirty="0" smtClean="0"/>
          </a:p>
          <a:p>
            <a:r>
              <a:rPr lang="en-US" sz="2800" dirty="0" smtClean="0"/>
              <a:t>(502) 782-5151 </a:t>
            </a:r>
          </a:p>
          <a:p>
            <a:pPr lvl="1"/>
            <a:r>
              <a:rPr lang="en-US" sz="2600" i="1" dirty="0" smtClean="0"/>
              <a:t>(email is more reliable to actually find me)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222" y="2130500"/>
            <a:ext cx="4210342" cy="317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7269" y="3257633"/>
            <a:ext cx="4244780" cy="31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7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Schedule?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Originally hoped to be published for use in all Lettings in 2018.</a:t>
            </a:r>
          </a:p>
          <a:p>
            <a:r>
              <a:rPr lang="en-US" sz="2800" dirty="0" smtClean="0"/>
              <a:t>KAR revisions (claims)</a:t>
            </a:r>
          </a:p>
          <a:p>
            <a:r>
              <a:rPr lang="en-US" sz="2800" dirty="0" smtClean="0"/>
              <a:t>Some edits took more time than anticipated to complete</a:t>
            </a:r>
          </a:p>
          <a:p>
            <a:pPr lvl="1"/>
            <a:r>
              <a:rPr lang="en-US" sz="2800" dirty="0" smtClean="0"/>
              <a:t>Get it right vs. Get it done….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23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Schedule?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90" y="5391510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742" y="1629355"/>
            <a:ext cx="6915150" cy="4606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8585" y="5090427"/>
            <a:ext cx="2069531" cy="15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4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457"/>
            <a:ext cx="8596668" cy="5031948"/>
          </a:xfrm>
        </p:spPr>
        <p:txBody>
          <a:bodyPr/>
          <a:lstStyle/>
          <a:p>
            <a:r>
              <a:rPr lang="en-US" sz="2800" dirty="0" smtClean="0"/>
              <a:t>Focus on revisions that will affect the day to day life for a Section Office.</a:t>
            </a:r>
          </a:p>
          <a:p>
            <a:r>
              <a:rPr lang="en-US" sz="2800" dirty="0" smtClean="0"/>
              <a:t>Overrun/Underrun Section </a:t>
            </a:r>
            <a:r>
              <a:rPr lang="en-US" sz="2800" u="sng" dirty="0" smtClean="0"/>
              <a:t>104</a:t>
            </a:r>
          </a:p>
          <a:p>
            <a:r>
              <a:rPr lang="en-US" sz="2800" dirty="0" smtClean="0"/>
              <a:t>Claims </a:t>
            </a:r>
            <a:r>
              <a:rPr lang="en-US" sz="2800" u="sng" dirty="0" smtClean="0"/>
              <a:t>105.13</a:t>
            </a:r>
            <a:r>
              <a:rPr lang="en-US" sz="2800" dirty="0" smtClean="0"/>
              <a:t> </a:t>
            </a:r>
            <a:r>
              <a:rPr lang="en-US" sz="2800" b="1" i="1" dirty="0" smtClean="0"/>
              <a:t>(major revision)</a:t>
            </a:r>
          </a:p>
          <a:p>
            <a:r>
              <a:rPr lang="en-US" sz="2800" dirty="0" smtClean="0"/>
              <a:t>Use of Explosives </a:t>
            </a:r>
            <a:r>
              <a:rPr lang="en-US" sz="2800" u="sng" dirty="0" smtClean="0"/>
              <a:t>107.11</a:t>
            </a:r>
          </a:p>
          <a:p>
            <a:r>
              <a:rPr lang="en-US" sz="2800" dirty="0" smtClean="0"/>
              <a:t>Fuel Adjustment </a:t>
            </a:r>
            <a:r>
              <a:rPr lang="en-US" sz="2800" u="sng" dirty="0" smtClean="0"/>
              <a:t>109.07.02</a:t>
            </a:r>
          </a:p>
          <a:p>
            <a:r>
              <a:rPr lang="en-US" sz="2800" dirty="0" smtClean="0"/>
              <a:t>Demobilization schedule </a:t>
            </a:r>
            <a:r>
              <a:rPr lang="en-US" sz="2800" u="sng" dirty="0" smtClean="0"/>
              <a:t>110.04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(cont.)….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307119"/>
          </a:xfrm>
        </p:spPr>
        <p:txBody>
          <a:bodyPr/>
          <a:lstStyle/>
          <a:p>
            <a:r>
              <a:rPr lang="en-US" sz="2800" dirty="0" smtClean="0"/>
              <a:t>Asphalt Material for Tack as a Pay item </a:t>
            </a:r>
            <a:r>
              <a:rPr lang="en-US" sz="2800" u="sng" dirty="0" smtClean="0"/>
              <a:t>406</a:t>
            </a:r>
          </a:p>
          <a:p>
            <a:r>
              <a:rPr lang="en-US" sz="2800" dirty="0" smtClean="0"/>
              <a:t>Microsurfacing </a:t>
            </a:r>
            <a:r>
              <a:rPr lang="en-US" sz="2800" u="sng" dirty="0" smtClean="0"/>
              <a:t>413</a:t>
            </a:r>
            <a:r>
              <a:rPr lang="en-US" sz="2800" dirty="0" smtClean="0"/>
              <a:t> (new section)</a:t>
            </a:r>
          </a:p>
          <a:p>
            <a:r>
              <a:rPr lang="en-US" sz="2800" dirty="0" smtClean="0"/>
              <a:t>Dowel Bar and Tie Bar Placement (JPC) </a:t>
            </a:r>
            <a:r>
              <a:rPr lang="en-US" sz="2800" u="sng" dirty="0" smtClean="0"/>
              <a:t>502</a:t>
            </a:r>
          </a:p>
          <a:p>
            <a:pPr lvl="1"/>
            <a:r>
              <a:rPr lang="en-US" sz="2600" i="1" dirty="0" smtClean="0"/>
              <a:t>Formerly JPC 24/48/72</a:t>
            </a:r>
          </a:p>
          <a:p>
            <a:r>
              <a:rPr lang="en-US" sz="2800" dirty="0" smtClean="0"/>
              <a:t>Concrete changes in table </a:t>
            </a:r>
            <a:r>
              <a:rPr lang="en-US" sz="2800" u="sng" dirty="0" smtClean="0"/>
              <a:t>601.03.03</a:t>
            </a:r>
          </a:p>
          <a:p>
            <a:endParaRPr lang="en-US" sz="2600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(cont. (cont.))….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457"/>
            <a:ext cx="8596668" cy="4586127"/>
          </a:xfrm>
        </p:spPr>
        <p:txBody>
          <a:bodyPr/>
          <a:lstStyle/>
          <a:p>
            <a:endParaRPr lang="en-US" sz="2600" u="sng" dirty="0" smtClean="0"/>
          </a:p>
          <a:p>
            <a:r>
              <a:rPr lang="en-US" sz="2800" dirty="0" smtClean="0"/>
              <a:t>Complete rewrite of Bearing Piles </a:t>
            </a:r>
            <a:r>
              <a:rPr lang="en-US" sz="2800" u="sng" dirty="0" smtClean="0"/>
              <a:t>604</a:t>
            </a:r>
          </a:p>
          <a:p>
            <a:r>
              <a:rPr lang="en-US" sz="2800" dirty="0" smtClean="0"/>
              <a:t>Major revision to Maintenance Cleaning and Painting of Steel Bridges </a:t>
            </a:r>
            <a:r>
              <a:rPr lang="en-US" sz="2800" u="sng" dirty="0" smtClean="0"/>
              <a:t>614</a:t>
            </a:r>
          </a:p>
          <a:p>
            <a:r>
              <a:rPr lang="en-US" sz="2800" dirty="0" smtClean="0"/>
              <a:t>Add Inlaid Pavement Markers </a:t>
            </a:r>
            <a:r>
              <a:rPr lang="en-US" sz="2800" u="sng" dirty="0" smtClean="0"/>
              <a:t>712</a:t>
            </a:r>
          </a:p>
          <a:p>
            <a:r>
              <a:rPr lang="en-US" sz="2800" dirty="0" smtClean="0"/>
              <a:t>Roadway Lighting &amp; Signal Systems </a:t>
            </a:r>
            <a:r>
              <a:rPr lang="en-US" sz="2800" u="sng" dirty="0" smtClean="0"/>
              <a:t>716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u="sng" dirty="0" smtClean="0"/>
              <a:t>723</a:t>
            </a:r>
            <a:r>
              <a:rPr lang="en-US" sz="2800" dirty="0" smtClean="0"/>
              <a:t>, </a:t>
            </a:r>
            <a:r>
              <a:rPr lang="en-US" sz="2800" u="sng" dirty="0" smtClean="0"/>
              <a:t>834</a:t>
            </a:r>
            <a:r>
              <a:rPr lang="en-US" sz="2800" dirty="0" smtClean="0"/>
              <a:t>,</a:t>
            </a:r>
            <a:r>
              <a:rPr lang="en-US" sz="2800" u="sng" dirty="0" smtClean="0"/>
              <a:t> 835</a:t>
            </a:r>
            <a:endParaRPr lang="en-US" sz="2800" i="1" u="sng" dirty="0" smtClean="0"/>
          </a:p>
          <a:p>
            <a:pPr lvl="1"/>
            <a:r>
              <a:rPr lang="en-US" sz="2600" dirty="0" smtClean="0"/>
              <a:t>Major revisions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(cont.</a:t>
            </a:r>
            <a:r>
              <a:rPr lang="en-US" sz="4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457"/>
            <a:ext cx="8596668" cy="4307119"/>
          </a:xfrm>
        </p:spPr>
        <p:txBody>
          <a:bodyPr/>
          <a:lstStyle/>
          <a:p>
            <a:endParaRPr lang="en-US" sz="2600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29734" y="1565857"/>
            <a:ext cx="8596668" cy="430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u="sng" dirty="0" smtClean="0"/>
          </a:p>
          <a:p>
            <a:r>
              <a:rPr lang="en-US" sz="2800" dirty="0" smtClean="0"/>
              <a:t>New MASH Guardrail </a:t>
            </a:r>
            <a:r>
              <a:rPr lang="en-US" sz="2800" u="sng" dirty="0" smtClean="0"/>
              <a:t>719</a:t>
            </a:r>
            <a:r>
              <a:rPr lang="en-US" sz="2800" dirty="0" smtClean="0"/>
              <a:t> </a:t>
            </a:r>
            <a:r>
              <a:rPr lang="en-US" sz="2800" i="1" dirty="0" smtClean="0"/>
              <a:t>(January 2018)</a:t>
            </a:r>
          </a:p>
          <a:p>
            <a:r>
              <a:rPr lang="en-US" sz="2800" dirty="0" smtClean="0"/>
              <a:t>Crash Cushions </a:t>
            </a:r>
            <a:r>
              <a:rPr lang="en-US" sz="2800" u="sng" dirty="0" smtClean="0"/>
              <a:t>725</a:t>
            </a:r>
          </a:p>
          <a:p>
            <a:r>
              <a:rPr lang="en-US" sz="2800" dirty="0" smtClean="0"/>
              <a:t>Pipe </a:t>
            </a:r>
            <a:r>
              <a:rPr lang="en-US" sz="2800" u="sng" dirty="0" smtClean="0"/>
              <a:t>810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Font typeface="Wingdings 3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8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Overrun/Underrun Section 104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0809"/>
            <a:ext cx="8596668" cy="38815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Adding option to adjust minor item pricing if final quantity is at least 200% above original contract quantity.</a:t>
            </a:r>
          </a:p>
          <a:p>
            <a:r>
              <a:rPr lang="en-US" sz="2800" dirty="0" smtClean="0"/>
              <a:t>Excessive underrun formula calculated based on Original Contract Quantity.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4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E381279B-0DE6-423B-AFE8-FD4F1053CD4D}"/>
</file>

<file path=customXml/itemProps2.xml><?xml version="1.0" encoding="utf-8"?>
<ds:datastoreItem xmlns:ds="http://schemas.openxmlformats.org/officeDocument/2006/customXml" ds:itemID="{21D582AE-9B0B-41D6-AFB8-EF186FD4F437}"/>
</file>

<file path=customXml/itemProps3.xml><?xml version="1.0" encoding="utf-8"?>
<ds:datastoreItem xmlns:ds="http://schemas.openxmlformats.org/officeDocument/2006/customXml" ds:itemID="{C0A8D70A-2D3A-4740-A013-9C69DAB85AB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937</TotalTime>
  <Words>912</Words>
  <Application>Microsoft Office PowerPoint</Application>
  <PresentationFormat>Custom</PresentationFormat>
  <Paragraphs>180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Standard Specification update</vt:lpstr>
      <vt:lpstr>Division Committee Chairs</vt:lpstr>
      <vt:lpstr>Overall Schedule?</vt:lpstr>
      <vt:lpstr>Overall Schedule?</vt:lpstr>
      <vt:lpstr>This presentation….</vt:lpstr>
      <vt:lpstr>This presentation (cont.)….</vt:lpstr>
      <vt:lpstr>This presentation (cont. (cont.))….</vt:lpstr>
      <vt:lpstr>This presentation (cont.3)….</vt:lpstr>
      <vt:lpstr>Overrun/Underrun Section 104</vt:lpstr>
      <vt:lpstr>Claims 105.13 (major revision)</vt:lpstr>
      <vt:lpstr>Claims 105.13 (cont.)</vt:lpstr>
      <vt:lpstr>Claims 105.13 (cont.)</vt:lpstr>
      <vt:lpstr>Use of Explosives 107.11</vt:lpstr>
      <vt:lpstr>Fuel Adjustment 109.07.02</vt:lpstr>
      <vt:lpstr>Demobilization Schedule 110.04</vt:lpstr>
      <vt:lpstr>Flashback to a simpler time…..</vt:lpstr>
      <vt:lpstr>Asphalt Material for Tack as Pay 406</vt:lpstr>
      <vt:lpstr>Microsurfacing 413 (new section)</vt:lpstr>
      <vt:lpstr>Dowel Bar and Tie Bar Placement  (new subject for Section 502)</vt:lpstr>
      <vt:lpstr>Changes to concrete table in   Section 601.03.03</vt:lpstr>
      <vt:lpstr>Bearing Piles 604</vt:lpstr>
      <vt:lpstr>Maintenance Cleaning and Painting of Steel Bridges 614</vt:lpstr>
      <vt:lpstr>Inlaid Pavement Markers 712</vt:lpstr>
      <vt:lpstr>New Guardrail Standards 719</vt:lpstr>
      <vt:lpstr>Crash Cushions 725</vt:lpstr>
      <vt:lpstr>Pipe and Pipe Arches 810</vt:lpstr>
      <vt:lpstr>Division 800</vt:lpstr>
      <vt:lpstr>THANK YOU!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Specification update</dc:title>
  <dc:creator>Looney, Matt M (KYTC)</dc:creator>
  <cp:lastModifiedBy>Matt</cp:lastModifiedBy>
  <cp:revision>54</cp:revision>
  <cp:lastPrinted>2018-02-01T18:53:10Z</cp:lastPrinted>
  <dcterms:created xsi:type="dcterms:W3CDTF">2018-01-30T16:34:53Z</dcterms:created>
  <dcterms:modified xsi:type="dcterms:W3CDTF">2018-02-02T23:55:49Z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